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89f946e2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89f946e2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89f946e2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89f946e2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89f946e2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89f946e2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89f946e2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89f946e2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89f946e2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89f946e2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89f946e2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89f946e2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89f946e2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89f946e2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89f946e2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89f946e2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89f946e2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89f946e2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89f946e2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89f946e2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89f946e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89f946e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89f946e2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89f946e2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89f946e2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89f946e2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89f946e2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89f946e2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89f946e2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89f946e2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89f946e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89f946e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89f946e2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89f946e2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89f946e2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89f946e2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89f946e2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89f946e2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89f946e2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89f946e2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89f946e2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89f946e2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89f946e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89f946e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89f946e2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89f946e2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89f946e2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89f946e2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89f946e2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89f946e2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89f946e2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89f946e2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89f946e2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89f946e2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89f946e2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89f946e2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89f946e2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89f946e2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89f946e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89f946e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89f946e2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89f946e2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89f946e2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89f946e2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89f946e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89f946e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f946e2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f946e2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89f946e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89f946e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V1eYniJ0Rnk"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yIJVmxzH4Lw" TargetMode="Externa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tWnGTtbOK7I" TargetMode="Externa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o"/>
              <a:t>Intro til RL</a:t>
            </a:r>
            <a:endParaRPr/>
          </a:p>
        </p:txBody>
      </p:sp>
      <p:pic>
        <p:nvPicPr>
          <p:cNvPr id="55" name="Google Shape;55;p13"/>
          <p:cNvPicPr preferRelativeResize="0"/>
          <p:nvPr/>
        </p:nvPicPr>
        <p:blipFill>
          <a:blip r:embed="rId3">
            <a:alphaModFix/>
          </a:blip>
          <a:stretch>
            <a:fillRect/>
          </a:stretch>
        </p:blipFill>
        <p:spPr>
          <a:xfrm>
            <a:off x="3286125" y="2571750"/>
            <a:ext cx="2571751" cy="257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Reinforcement Learning</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o"/>
              <a:t>Annerledes</a:t>
            </a:r>
            <a:r>
              <a:rPr lang="no"/>
              <a:t> enn Supervised Learning</a:t>
            </a:r>
            <a:endParaRPr/>
          </a:p>
          <a:p>
            <a:pPr indent="-317500" lvl="1" marL="914400" rtl="0" algn="l">
              <a:spcBef>
                <a:spcPts val="0"/>
              </a:spcBef>
              <a:spcAft>
                <a:spcPts val="0"/>
              </a:spcAft>
              <a:buSzPts val="1400"/>
              <a:buChar char="○"/>
            </a:pPr>
            <a:r>
              <a:rPr lang="no"/>
              <a:t>Vi har ikke et </a:t>
            </a:r>
            <a:r>
              <a:rPr lang="no"/>
              <a:t>fasitsvar</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no"/>
              <a:t>Annerledes</a:t>
            </a:r>
            <a:r>
              <a:rPr lang="no"/>
              <a:t> enn Unsupervised Learning</a:t>
            </a:r>
            <a:endParaRPr/>
          </a:p>
          <a:p>
            <a:pPr indent="-317500" lvl="1" marL="914400" rtl="0" algn="l">
              <a:spcBef>
                <a:spcPts val="0"/>
              </a:spcBef>
              <a:spcAft>
                <a:spcPts val="0"/>
              </a:spcAft>
              <a:buSzPts val="1400"/>
              <a:buChar char="○"/>
            </a:pPr>
            <a:r>
              <a:rPr lang="no"/>
              <a:t>Vi har noe veiledning i form av rewards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Elementer i RL</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o"/>
              <a:t>Policy: π(s)</a:t>
            </a:r>
            <a:endParaRPr/>
          </a:p>
          <a:p>
            <a:pPr indent="-317500" lvl="1" marL="914400" rtl="0" algn="l">
              <a:spcBef>
                <a:spcPts val="0"/>
              </a:spcBef>
              <a:spcAft>
                <a:spcPts val="0"/>
              </a:spcAft>
              <a:buSzPts val="1400"/>
              <a:buChar char="○"/>
            </a:pPr>
            <a:r>
              <a:rPr lang="no"/>
              <a:t>Bestemmer hva vi skal gjøre</a:t>
            </a:r>
            <a:endParaRPr/>
          </a:p>
          <a:p>
            <a:pPr indent="-342900" lvl="0" marL="457200" rtl="0" algn="l">
              <a:spcBef>
                <a:spcPts val="0"/>
              </a:spcBef>
              <a:spcAft>
                <a:spcPts val="0"/>
              </a:spcAft>
              <a:buSzPts val="1800"/>
              <a:buChar char="●"/>
            </a:pPr>
            <a:r>
              <a:rPr lang="no"/>
              <a:t>Reward Signal: R</a:t>
            </a:r>
            <a:endParaRPr/>
          </a:p>
          <a:p>
            <a:pPr indent="-317500" lvl="1" marL="914400" rtl="0" algn="l">
              <a:spcBef>
                <a:spcPts val="0"/>
              </a:spcBef>
              <a:spcAft>
                <a:spcPts val="0"/>
              </a:spcAft>
              <a:buSzPts val="1400"/>
              <a:buChar char="○"/>
            </a:pPr>
            <a:r>
              <a:rPr lang="no"/>
              <a:t>Målet til RL problemet</a:t>
            </a:r>
            <a:endParaRPr/>
          </a:p>
          <a:p>
            <a:pPr indent="-317500" lvl="1" marL="914400" rtl="0" algn="l">
              <a:spcBef>
                <a:spcPts val="0"/>
              </a:spcBef>
              <a:spcAft>
                <a:spcPts val="0"/>
              </a:spcAft>
              <a:buSzPts val="1400"/>
              <a:buChar char="○"/>
            </a:pPr>
            <a:r>
              <a:rPr lang="no"/>
              <a:t>Vi skal maksimere Reward</a:t>
            </a:r>
            <a:endParaRPr/>
          </a:p>
          <a:p>
            <a:pPr indent="-317500" lvl="1" marL="914400" rtl="0" algn="l">
              <a:spcBef>
                <a:spcPts val="0"/>
              </a:spcBef>
              <a:spcAft>
                <a:spcPts val="0"/>
              </a:spcAft>
              <a:buSzPts val="1400"/>
              <a:buChar char="○"/>
            </a:pPr>
            <a:r>
              <a:rPr lang="no"/>
              <a:t>Gir signal å endre policy basert på</a:t>
            </a:r>
            <a:endParaRPr/>
          </a:p>
          <a:p>
            <a:pPr indent="-342900" lvl="0" marL="457200" rtl="0" algn="l">
              <a:spcBef>
                <a:spcPts val="0"/>
              </a:spcBef>
              <a:spcAft>
                <a:spcPts val="0"/>
              </a:spcAft>
              <a:buSzPts val="1800"/>
              <a:buChar char="●"/>
            </a:pPr>
            <a:r>
              <a:rPr lang="no"/>
              <a:t>Value Function V(s)</a:t>
            </a:r>
            <a:endParaRPr/>
          </a:p>
          <a:p>
            <a:pPr indent="-317500" lvl="1" marL="914400" rtl="0" algn="l">
              <a:spcBef>
                <a:spcPts val="0"/>
              </a:spcBef>
              <a:spcAft>
                <a:spcPts val="0"/>
              </a:spcAft>
              <a:buSzPts val="1400"/>
              <a:buChar char="○"/>
            </a:pPr>
            <a:r>
              <a:rPr lang="no"/>
              <a:t>Value av en State er totale mengden reward agenten kan regne med å få i fremtiden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Exempel problem: Tic Tac Toe</a:t>
            </a:r>
            <a:endParaRPr/>
          </a:p>
        </p:txBody>
      </p:sp>
      <p:sp>
        <p:nvSpPr>
          <p:cNvPr id="129" name="Google Shape;129;p24"/>
          <p:cNvSpPr txBox="1"/>
          <p:nvPr>
            <p:ph idx="1" type="body"/>
          </p:nvPr>
        </p:nvSpPr>
        <p:spPr>
          <a:xfrm>
            <a:off x="311700" y="1152475"/>
            <a:ext cx="460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4"/>
          <p:cNvPicPr preferRelativeResize="0"/>
          <p:nvPr/>
        </p:nvPicPr>
        <p:blipFill>
          <a:blip r:embed="rId3">
            <a:alphaModFix/>
          </a:blip>
          <a:stretch>
            <a:fillRect/>
          </a:stretch>
        </p:blipFill>
        <p:spPr>
          <a:xfrm>
            <a:off x="2650879" y="1152475"/>
            <a:ext cx="3842244"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a:off x="1747838" y="104775"/>
            <a:ext cx="5648325" cy="493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6"/>
          <p:cNvPicPr preferRelativeResize="0"/>
          <p:nvPr/>
        </p:nvPicPr>
        <p:blipFill>
          <a:blip r:embed="rId3">
            <a:alphaModFix/>
          </a:blip>
          <a:stretch>
            <a:fillRect/>
          </a:stretch>
        </p:blipFill>
        <p:spPr>
          <a:xfrm>
            <a:off x="1100138" y="2124075"/>
            <a:ext cx="6943725" cy="89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o"/>
              <a:t>𝛼 : step-size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no"/>
              <a:t> 				: Temporal-difference</a:t>
            </a:r>
            <a:endParaRPr/>
          </a:p>
        </p:txBody>
      </p:sp>
      <p:pic>
        <p:nvPicPr>
          <p:cNvPr id="151" name="Google Shape;151;p27"/>
          <p:cNvPicPr preferRelativeResize="0"/>
          <p:nvPr/>
        </p:nvPicPr>
        <p:blipFill>
          <a:blip r:embed="rId3">
            <a:alphaModFix/>
          </a:blip>
          <a:stretch>
            <a:fillRect/>
          </a:stretch>
        </p:blipFill>
        <p:spPr>
          <a:xfrm>
            <a:off x="1100138" y="2862000"/>
            <a:ext cx="6943725" cy="895350"/>
          </a:xfrm>
          <a:prstGeom prst="rect">
            <a:avLst/>
          </a:prstGeom>
          <a:noFill/>
          <a:ln>
            <a:noFill/>
          </a:ln>
        </p:spPr>
      </p:pic>
      <p:pic>
        <p:nvPicPr>
          <p:cNvPr id="152" name="Google Shape;152;p27"/>
          <p:cNvPicPr preferRelativeResize="0"/>
          <p:nvPr/>
        </p:nvPicPr>
        <p:blipFill rotWithShape="1">
          <a:blip r:embed="rId4">
            <a:alphaModFix/>
          </a:blip>
          <a:srcRect b="21169" l="-2280" r="0" t="14777"/>
          <a:stretch/>
        </p:blipFill>
        <p:spPr>
          <a:xfrm>
            <a:off x="867450" y="2223650"/>
            <a:ext cx="1790700" cy="25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Tid for implementasjon!</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sz="5000"/>
              <a:t>s.ntnu.no/rl</a:t>
            </a:r>
            <a:endParaRPr sz="5000"/>
          </a:p>
          <a:p>
            <a:pPr indent="0" lvl="0" marL="0" rtl="0" algn="l">
              <a:spcBef>
                <a:spcPts val="1200"/>
              </a:spcBef>
              <a:spcAft>
                <a:spcPts val="1200"/>
              </a:spcAft>
              <a:buNone/>
            </a:pPr>
            <a:r>
              <a:rPr lang="no" sz="5000"/>
              <a:t>last ned TicTacToe</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9"/>
          <p:cNvPicPr preferRelativeResize="0"/>
          <p:nvPr/>
        </p:nvPicPr>
        <p:blipFill>
          <a:blip r:embed="rId3">
            <a:alphaModFix/>
          </a:blip>
          <a:stretch>
            <a:fillRect/>
          </a:stretch>
        </p:blipFill>
        <p:spPr>
          <a:xfrm>
            <a:off x="247650" y="904875"/>
            <a:ext cx="8648700" cy="333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Mål og Reward</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a:t>Reward hypothesis:</a:t>
            </a:r>
            <a:endParaRPr/>
          </a:p>
          <a:p>
            <a:pPr indent="0" lvl="0" marL="0" rtl="0" algn="l">
              <a:spcBef>
                <a:spcPts val="1200"/>
              </a:spcBef>
              <a:spcAft>
                <a:spcPts val="0"/>
              </a:spcAft>
              <a:buClr>
                <a:schemeClr val="dk1"/>
              </a:buClr>
              <a:buSzPts val="1100"/>
              <a:buFont typeface="Arial"/>
              <a:buNone/>
            </a:pPr>
            <a:r>
              <a:rPr b="1" lang="no"/>
              <a:t>That all of what we mean by goals and purposes can be well thought of as the maximization of the expected value of the cumulative sum of a received scalar signal (called reward).</a:t>
            </a:r>
            <a:endParaRPr b="1"/>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Return</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1"/>
          <p:cNvPicPr preferRelativeResize="0"/>
          <p:nvPr/>
        </p:nvPicPr>
        <p:blipFill>
          <a:blip r:embed="rId3">
            <a:alphaModFix/>
          </a:blip>
          <a:stretch>
            <a:fillRect/>
          </a:stretch>
        </p:blipFill>
        <p:spPr>
          <a:xfrm>
            <a:off x="1185863" y="2243138"/>
            <a:ext cx="6772275" cy="657225"/>
          </a:xfrm>
          <a:prstGeom prst="rect">
            <a:avLst/>
          </a:prstGeom>
          <a:noFill/>
          <a:ln>
            <a:noFill/>
          </a:ln>
        </p:spPr>
      </p:pic>
      <p:pic>
        <p:nvPicPr>
          <p:cNvPr id="179" name="Google Shape;179;p31"/>
          <p:cNvPicPr preferRelativeResize="0"/>
          <p:nvPr/>
        </p:nvPicPr>
        <p:blipFill>
          <a:blip r:embed="rId4">
            <a:alphaModFix/>
          </a:blip>
          <a:stretch>
            <a:fillRect/>
          </a:stretch>
        </p:blipFill>
        <p:spPr>
          <a:xfrm>
            <a:off x="248775" y="2900376"/>
            <a:ext cx="8646467" cy="114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62" name="Google Shape;62;p14" title="Google DeepMind's Deep Q-learning playing Atari Breakout!">
            <a:hlinkClick r:id="rId3"/>
          </p:cNvPr>
          <p:cNvPicPr preferRelativeResize="0"/>
          <p:nvPr/>
        </p:nvPicPr>
        <p:blipFill>
          <a:blip r:embed="rId4">
            <a:alphaModFix/>
          </a:blip>
          <a:stretch>
            <a:fillRect/>
          </a:stretch>
        </p:blipFill>
        <p:spPr>
          <a:xfrm>
            <a:off x="915225" y="514813"/>
            <a:ext cx="7313550" cy="411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Return</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2"/>
          <p:cNvPicPr preferRelativeResize="0"/>
          <p:nvPr/>
        </p:nvPicPr>
        <p:blipFill>
          <a:blip r:embed="rId3">
            <a:alphaModFix/>
          </a:blip>
          <a:stretch>
            <a:fillRect/>
          </a:stretch>
        </p:blipFill>
        <p:spPr>
          <a:xfrm>
            <a:off x="409575" y="1590675"/>
            <a:ext cx="8324850" cy="196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Value function</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a:t>State value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no"/>
              <a:t>action value function:</a:t>
            </a:r>
            <a:endParaRPr/>
          </a:p>
        </p:txBody>
      </p:sp>
      <p:pic>
        <p:nvPicPr>
          <p:cNvPr id="193" name="Google Shape;193;p33"/>
          <p:cNvPicPr preferRelativeResize="0"/>
          <p:nvPr/>
        </p:nvPicPr>
        <p:blipFill>
          <a:blip r:embed="rId3">
            <a:alphaModFix/>
          </a:blip>
          <a:stretch>
            <a:fillRect/>
          </a:stretch>
        </p:blipFill>
        <p:spPr>
          <a:xfrm>
            <a:off x="194450" y="1631662"/>
            <a:ext cx="8755101" cy="1054550"/>
          </a:xfrm>
          <a:prstGeom prst="rect">
            <a:avLst/>
          </a:prstGeom>
          <a:noFill/>
          <a:ln>
            <a:noFill/>
          </a:ln>
        </p:spPr>
      </p:pic>
      <p:pic>
        <p:nvPicPr>
          <p:cNvPr id="194" name="Google Shape;194;p33"/>
          <p:cNvPicPr preferRelativeResize="0"/>
          <p:nvPr/>
        </p:nvPicPr>
        <p:blipFill>
          <a:blip r:embed="rId4">
            <a:alphaModFix/>
          </a:blip>
          <a:stretch>
            <a:fillRect/>
          </a:stretch>
        </p:blipFill>
        <p:spPr>
          <a:xfrm>
            <a:off x="311700" y="3444050"/>
            <a:ext cx="8755101" cy="10547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Optimal state-value function</a:t>
            </a:r>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4"/>
          <p:cNvPicPr preferRelativeResize="0"/>
          <p:nvPr/>
        </p:nvPicPr>
        <p:blipFill>
          <a:blip r:embed="rId3">
            <a:alphaModFix/>
          </a:blip>
          <a:stretch>
            <a:fillRect/>
          </a:stretch>
        </p:blipFill>
        <p:spPr>
          <a:xfrm>
            <a:off x="881050" y="1152463"/>
            <a:ext cx="7381875" cy="378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optimal action-value function</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no"/>
              <a:t>Bellman optimality equations</a:t>
            </a:r>
            <a:endParaRPr/>
          </a:p>
        </p:txBody>
      </p:sp>
      <p:pic>
        <p:nvPicPr>
          <p:cNvPr id="208" name="Google Shape;208;p35"/>
          <p:cNvPicPr preferRelativeResize="0"/>
          <p:nvPr/>
        </p:nvPicPr>
        <p:blipFill>
          <a:blip r:embed="rId3">
            <a:alphaModFix/>
          </a:blip>
          <a:stretch>
            <a:fillRect/>
          </a:stretch>
        </p:blipFill>
        <p:spPr>
          <a:xfrm>
            <a:off x="209550" y="1709738"/>
            <a:ext cx="8724900" cy="172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Policy Iteration</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6"/>
          <p:cNvPicPr preferRelativeResize="0"/>
          <p:nvPr/>
        </p:nvPicPr>
        <p:blipFill>
          <a:blip r:embed="rId3">
            <a:alphaModFix/>
          </a:blip>
          <a:stretch>
            <a:fillRect/>
          </a:stretch>
        </p:blipFill>
        <p:spPr>
          <a:xfrm>
            <a:off x="581025" y="2157413"/>
            <a:ext cx="7981950" cy="82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7"/>
          <p:cNvPicPr preferRelativeResize="0"/>
          <p:nvPr/>
        </p:nvPicPr>
        <p:blipFill>
          <a:blip r:embed="rId3">
            <a:alphaModFix/>
          </a:blip>
          <a:stretch>
            <a:fillRect/>
          </a:stretch>
        </p:blipFill>
        <p:spPr>
          <a:xfrm>
            <a:off x="934504" y="0"/>
            <a:ext cx="7274992"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8"/>
          <p:cNvPicPr preferRelativeResize="0"/>
          <p:nvPr/>
        </p:nvPicPr>
        <p:blipFill>
          <a:blip r:embed="rId3">
            <a:alphaModFix/>
          </a:blip>
          <a:stretch>
            <a:fillRect/>
          </a:stretch>
        </p:blipFill>
        <p:spPr>
          <a:xfrm>
            <a:off x="0" y="400633"/>
            <a:ext cx="9144002" cy="43422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Generalized Policy Iteration</a:t>
            </a:r>
            <a:endParaRPr/>
          </a:p>
        </p:txBody>
      </p:sp>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9"/>
          <p:cNvPicPr preferRelativeResize="0"/>
          <p:nvPr/>
        </p:nvPicPr>
        <p:blipFill>
          <a:blip r:embed="rId3">
            <a:alphaModFix/>
          </a:blip>
          <a:stretch>
            <a:fillRect/>
          </a:stretch>
        </p:blipFill>
        <p:spPr>
          <a:xfrm>
            <a:off x="3301775" y="977823"/>
            <a:ext cx="2540458" cy="403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TD learning</a:t>
            </a:r>
            <a:endParaRPr/>
          </a:p>
        </p:txBody>
      </p:sp>
      <p:sp>
        <p:nvSpPr>
          <p:cNvPr id="241" name="Google Shape;24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40"/>
          <p:cNvPicPr preferRelativeResize="0"/>
          <p:nvPr/>
        </p:nvPicPr>
        <p:blipFill>
          <a:blip r:embed="rId3">
            <a:alphaModFix/>
          </a:blip>
          <a:stretch>
            <a:fillRect/>
          </a:stretch>
        </p:blipFill>
        <p:spPr>
          <a:xfrm>
            <a:off x="2057400" y="2360600"/>
            <a:ext cx="5029200" cy="1000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Q-learning: Off-policy TD controll</a:t>
            </a:r>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41"/>
          <p:cNvPicPr preferRelativeResize="0"/>
          <p:nvPr/>
        </p:nvPicPr>
        <p:blipFill>
          <a:blip r:embed="rId3">
            <a:alphaModFix/>
          </a:blip>
          <a:stretch>
            <a:fillRect/>
          </a:stretch>
        </p:blipFill>
        <p:spPr>
          <a:xfrm>
            <a:off x="0" y="2218292"/>
            <a:ext cx="9144000" cy="7069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0" y="1371600"/>
            <a:ext cx="9144000" cy="2400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42"/>
          <p:cNvPicPr preferRelativeResize="0"/>
          <p:nvPr/>
        </p:nvPicPr>
        <p:blipFill>
          <a:blip r:embed="rId3">
            <a:alphaModFix/>
          </a:blip>
          <a:stretch>
            <a:fillRect/>
          </a:stretch>
        </p:blipFill>
        <p:spPr>
          <a:xfrm>
            <a:off x="0" y="601756"/>
            <a:ext cx="9144001" cy="39399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På tide med med Kode!</a:t>
            </a:r>
            <a:endParaRPr/>
          </a:p>
        </p:txBody>
      </p:sp>
      <p:sp>
        <p:nvSpPr>
          <p:cNvPr id="262" name="Google Shape;26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o"/>
              <a:t>cart pole time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Problem med det vi har gjort til nå?</a:t>
            </a:r>
            <a:endParaRPr/>
          </a:p>
        </p:txBody>
      </p:sp>
      <p:sp>
        <p:nvSpPr>
          <p:cNvPr id="268" name="Google Shape;26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44"/>
          <p:cNvPicPr preferRelativeResize="0"/>
          <p:nvPr/>
        </p:nvPicPr>
        <p:blipFill>
          <a:blip r:embed="rId3">
            <a:alphaModFix/>
          </a:blip>
          <a:stretch>
            <a:fillRect/>
          </a:stretch>
        </p:blipFill>
        <p:spPr>
          <a:xfrm>
            <a:off x="1439688" y="445025"/>
            <a:ext cx="6264633" cy="4698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Ja</a:t>
            </a:r>
            <a:endParaRPr/>
          </a:p>
        </p:txBody>
      </p:sp>
      <p:sp>
        <p:nvSpPr>
          <p:cNvPr id="275" name="Google Shape;27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o"/>
              <a:t>State space</a:t>
            </a:r>
            <a:endParaRPr/>
          </a:p>
        </p:txBody>
      </p:sp>
      <p:pic>
        <p:nvPicPr>
          <p:cNvPr id="276" name="Google Shape;276;p45"/>
          <p:cNvPicPr preferRelativeResize="0"/>
          <p:nvPr/>
        </p:nvPicPr>
        <p:blipFill>
          <a:blip r:embed="rId3">
            <a:alphaModFix/>
          </a:blip>
          <a:stretch>
            <a:fillRect/>
          </a:stretch>
        </p:blipFill>
        <p:spPr>
          <a:xfrm>
            <a:off x="4450800" y="1197475"/>
            <a:ext cx="4381500" cy="2628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46"/>
          <p:cNvSpPr txBox="1"/>
          <p:nvPr>
            <p:ph idx="1" type="body"/>
          </p:nvPr>
        </p:nvSpPr>
        <p:spPr>
          <a:xfrm>
            <a:off x="311700" y="1152475"/>
            <a:ext cx="385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a:t>Vi kan bruke nevrale </a:t>
            </a:r>
            <a:r>
              <a:rPr lang="no"/>
              <a:t>nettverk</a:t>
            </a:r>
            <a:endParaRPr/>
          </a:p>
          <a:p>
            <a:pPr indent="0" lvl="0" marL="0" rtl="0" algn="l">
              <a:spcBef>
                <a:spcPts val="1200"/>
              </a:spcBef>
              <a:spcAft>
                <a:spcPts val="0"/>
              </a:spcAft>
              <a:buNone/>
            </a:pPr>
            <a:r>
              <a:rPr lang="no"/>
              <a:t>Vi kan endre på Q-learning så vi bruker NN som representasjon</a:t>
            </a:r>
            <a:endParaRPr/>
          </a:p>
          <a:p>
            <a:pPr indent="0" lvl="0" marL="0" rtl="0" algn="l">
              <a:spcBef>
                <a:spcPts val="1200"/>
              </a:spcBef>
              <a:spcAft>
                <a:spcPts val="1200"/>
              </a:spcAft>
              <a:buNone/>
            </a:pPr>
            <a:r>
              <a:rPr lang="no"/>
              <a:t>Algoritmen vi da får kalles DQN </a:t>
            </a:r>
            <a:endParaRPr/>
          </a:p>
        </p:txBody>
      </p:sp>
      <p:pic>
        <p:nvPicPr>
          <p:cNvPr id="283" name="Google Shape;283;p46"/>
          <p:cNvPicPr preferRelativeResize="0"/>
          <p:nvPr/>
        </p:nvPicPr>
        <p:blipFill>
          <a:blip r:embed="rId3">
            <a:alphaModFix/>
          </a:blip>
          <a:stretch>
            <a:fillRect/>
          </a:stretch>
        </p:blipFill>
        <p:spPr>
          <a:xfrm>
            <a:off x="5274242" y="1017725"/>
            <a:ext cx="3431007" cy="4125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9" name="Google Shape;28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7"/>
          <p:cNvPicPr preferRelativeResize="0"/>
          <p:nvPr/>
        </p:nvPicPr>
        <p:blipFill>
          <a:blip r:embed="rId3">
            <a:alphaModFix/>
          </a:blip>
          <a:stretch>
            <a:fillRect/>
          </a:stretch>
        </p:blipFill>
        <p:spPr>
          <a:xfrm>
            <a:off x="523875" y="495300"/>
            <a:ext cx="8096250" cy="4152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t>Policy based methods</a:t>
            </a:r>
            <a:endParaRPr/>
          </a:p>
        </p:txBody>
      </p:sp>
      <p:sp>
        <p:nvSpPr>
          <p:cNvPr id="296" name="Google Shape;29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o"/>
              <a:t>REINFORCE</a:t>
            </a:r>
            <a:endParaRPr/>
          </a:p>
          <a:p>
            <a:pPr indent="-342900" lvl="0" marL="457200" rtl="0" algn="l">
              <a:spcBef>
                <a:spcPts val="0"/>
              </a:spcBef>
              <a:spcAft>
                <a:spcPts val="0"/>
              </a:spcAft>
              <a:buSzPts val="1800"/>
              <a:buChar char="●"/>
            </a:pPr>
            <a:r>
              <a:rPr lang="no"/>
              <a:t>PPO</a:t>
            </a:r>
            <a:endParaRPr/>
          </a:p>
          <a:p>
            <a:pPr indent="-342900" lvl="0" marL="457200" rtl="0" algn="l">
              <a:spcBef>
                <a:spcPts val="0"/>
              </a:spcBef>
              <a:spcAft>
                <a:spcPts val="0"/>
              </a:spcAft>
              <a:buSzPts val="1800"/>
              <a:buChar char="●"/>
            </a:pPr>
            <a:r>
              <a:rPr lang="no"/>
              <a:t>SAC</a:t>
            </a:r>
            <a:endParaRPr/>
          </a:p>
          <a:p>
            <a:pPr indent="0" lvl="0" marL="0" rtl="0" algn="l">
              <a:spcBef>
                <a:spcPts val="1200"/>
              </a:spcBef>
              <a:spcAft>
                <a:spcPts val="1200"/>
              </a:spcAft>
              <a:buNone/>
            </a:pPr>
            <a:r>
              <a:rPr lang="no"/>
              <a:t>Du kan se mer på disse på egenhånd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rotWithShape="1">
          <a:blip r:embed="rId3">
            <a:alphaModFix/>
          </a:blip>
          <a:srcRect b="0" l="487" r="0" t="0"/>
          <a:stretch/>
        </p:blipFill>
        <p:spPr>
          <a:xfrm>
            <a:off x="22363" y="500063"/>
            <a:ext cx="9099274" cy="414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Deep Deterministic Policy Gradient algorithm for Walker-2d in MujoCo using OpenAI Gym Tensorflow" id="83" name="Google Shape;83;p17" title="OpenAI Gym Walker 2d Deep Deterministic Policy Gradients">
            <a:hlinkClick r:id="rId3"/>
          </p:cNvPr>
          <p:cNvPicPr preferRelativeResize="0"/>
          <p:nvPr/>
        </p:nvPicPr>
        <p:blipFill>
          <a:blip r:embed="rId4">
            <a:alphaModFix/>
          </a:blip>
          <a:stretch>
            <a:fillRect/>
          </a:stretch>
        </p:blipFill>
        <p:spPr>
          <a:xfrm>
            <a:off x="1635813" y="920150"/>
            <a:ext cx="5872375" cy="330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kip to 4:09 for highlights of gameplay. &#10;Paper: https://www.science.org/doi/10.1126/scirobotics.abo0235&#10;&#10;0:00 Intro&#10;0:20 Overview&#10;1:00 Environment and Rules&#10;1:51 Training&#10;3:05 Imitation&#10;3:20 Drills&#10;4:09 Highlights&#10;7:39 3v3&#10;9:33 Outro" id="90" name="Google Shape;90;p18" title="From Motor Control to Team Play in Simulated Humanoid Football">
            <a:hlinkClick r:id="rId3"/>
          </p:cNvPr>
          <p:cNvPicPr preferRelativeResize="0"/>
          <p:nvPr/>
        </p:nvPicPr>
        <p:blipFill>
          <a:blip r:embed="rId4">
            <a:alphaModFix/>
          </a:blip>
          <a:stretch>
            <a:fillRect/>
          </a:stretch>
        </p:blipFill>
        <p:spPr>
          <a:xfrm>
            <a:off x="583238" y="328063"/>
            <a:ext cx="7977525" cy="4487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1816375" y="-29825"/>
            <a:ext cx="51435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1"/>
          <p:cNvPicPr preferRelativeResize="0"/>
          <p:nvPr/>
        </p:nvPicPr>
        <p:blipFill>
          <a:blip r:embed="rId3">
            <a:alphaModFix/>
          </a:blip>
          <a:stretch>
            <a:fillRect/>
          </a:stretch>
        </p:blipFill>
        <p:spPr>
          <a:xfrm>
            <a:off x="1295400" y="152400"/>
            <a:ext cx="68579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